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5" r:id="rId10"/>
    <p:sldId id="286" r:id="rId11"/>
    <p:sldId id="287" r:id="rId12"/>
    <p:sldId id="264" r:id="rId13"/>
    <p:sldId id="265" r:id="rId14"/>
    <p:sldId id="267" r:id="rId15"/>
    <p:sldId id="268" r:id="rId16"/>
    <p:sldId id="266" r:id="rId17"/>
    <p:sldId id="269" r:id="rId18"/>
    <p:sldId id="288" r:id="rId19"/>
    <p:sldId id="270" r:id="rId20"/>
    <p:sldId id="275" r:id="rId21"/>
    <p:sldId id="271" r:id="rId22"/>
    <p:sldId id="272" r:id="rId23"/>
    <p:sldId id="274" r:id="rId24"/>
    <p:sldId id="273" r:id="rId25"/>
    <p:sldId id="276" r:id="rId26"/>
    <p:sldId id="277" r:id="rId27"/>
    <p:sldId id="278" r:id="rId28"/>
    <p:sldId id="279" r:id="rId29"/>
    <p:sldId id="280" r:id="rId30"/>
    <p:sldId id="281" r:id="rId31"/>
    <p:sldId id="284" r:id="rId32"/>
    <p:sldId id="282" r:id="rId33"/>
    <p:sldId id="283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44C12-E896-4B25-922A-D2FCCF91F4F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AB8E88-39B5-44BF-B48A-EDEFB1CAC3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9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>
            <a:alpha val="8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47052-6328-4AEC-ABBB-F0C5CFB065CB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storage\data\teachers\scollins\SRHS\Videos\Covalent%20Bond.wmv" TargetMode="Externa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AY3yISf-24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gif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storage\data\teachers\scollins\SRHS\Videos\Reaction%20of%20Sodium%20%20Chlorine.wmv" TargetMode="External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storage\data\teachers\scollins\SRHS\Videos\Ionic%20Bond.wmv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CHEMISTRY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CHAPTER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/>
          <a:lstStyle/>
          <a:p>
            <a:r>
              <a:rPr lang="en-US" b="1" dirty="0" smtClean="0"/>
              <a:t>	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Covalent Bonds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2514600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Bond created when elements share their valence electrons (the outside e</a:t>
            </a:r>
            <a:r>
              <a:rPr lang="en-US" b="1" baseline="30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Makes a “molecule”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Example:  H</a:t>
            </a:r>
            <a:r>
              <a:rPr lang="en-US" b="1" baseline="-25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 – water (two </a:t>
            </a:r>
            <a:r>
              <a:rPr lang="en-US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hydrogens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&amp; 1 oxygen)</a:t>
            </a:r>
          </a:p>
          <a:p>
            <a:endParaRPr lang="en-US" b="1" dirty="0"/>
          </a:p>
        </p:txBody>
      </p:sp>
      <p:pic>
        <p:nvPicPr>
          <p:cNvPr id="62466" name="Picture 2" descr="http://media-2.web.britannica.com/eb-media/04/96904-004-C880B85D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4038600"/>
            <a:ext cx="4095750" cy="25717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" y="3811012"/>
            <a:ext cx="441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Fig. 2-4 – Page 38 – The chemical bond in which electrons are shared between atoms is called a covalent bond.  In a </a:t>
            </a:r>
            <a:r>
              <a:rPr lang="en-US" sz="24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wter</a:t>
            </a:r>
            <a:r>
              <a:rPr lang="en-US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molecule, each hydrogen atom shares </a:t>
            </a:r>
            <a:r>
              <a:rPr lang="en-US" sz="2400" b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two electrons </a:t>
            </a:r>
            <a:r>
              <a:rPr lang="en-US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with the oxygen atom.</a:t>
            </a:r>
            <a:endParaRPr lang="en-US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COVALENT BOND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valent Bond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4600" y="2133600"/>
            <a:ext cx="4419600" cy="331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Water Molecule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2971799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Chemical Formula – H</a:t>
            </a:r>
            <a:r>
              <a:rPr lang="en-US" baseline="-25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pPr>
              <a:buBlip>
                <a:blip r:embed="rId3"/>
              </a:buBlip>
            </a:pP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Hydrogen Bonds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holds water molecules together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http://www.cartoonstock.com/newscartoons/cartoonists/ama/lowres/aman342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514600"/>
            <a:ext cx="2895600" cy="4092721"/>
          </a:xfrm>
          <a:prstGeom prst="rect">
            <a:avLst/>
          </a:prstGeom>
          <a:noFill/>
        </p:spPr>
      </p:pic>
      <p:pic>
        <p:nvPicPr>
          <p:cNvPr id="2052" name="Picture 4" descr="http://www.marietta.edu/~biol/biomes/physmol.gif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85000" contrast="-100000"/>
          </a:blip>
          <a:stretch>
            <a:fillRect/>
          </a:stretch>
        </p:blipFill>
        <p:spPr bwMode="auto">
          <a:xfrm>
            <a:off x="838200" y="3886200"/>
            <a:ext cx="3962400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Solutions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458200" cy="510540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Solutions – mixture of 2 or more substances where the molecules evenly distributed.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a.  solvent – part of a solution which does the dissolving.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	(1)  example:  Water (universal solvent)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b.  solute – particles which are dissolved to make a solution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	(1)  example:  Salt</a:t>
            </a:r>
          </a:p>
          <a:p>
            <a:pPr>
              <a:buNone/>
            </a:pP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81000"/>
            <a:ext cx="6850217" cy="3603625"/>
          </a:xfrm>
          <a:prstGeom prst="rect">
            <a:avLst/>
          </a:prstGeom>
          <a:noFill/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962400" y="1676400"/>
            <a:ext cx="5549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4667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b="1" baseline="30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52400" y="2895600"/>
            <a:ext cx="9249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11430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2400" y="2667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72400" y="21336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b="1" baseline="30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4572000"/>
            <a:ext cx="8686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 2-9 – Page 42 – When an ionic compound such as sodium chloride (salt) are placed in water, water </a:t>
            </a:r>
            <a:r>
              <a:rPr lang="en-US" sz="28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molcules</a:t>
            </a:r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surround and separate the positive (Na</a:t>
            </a:r>
            <a:r>
              <a:rPr lang="en-US" sz="2800" b="1" baseline="30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) &amp; negative (Cl</a:t>
            </a:r>
            <a:r>
              <a:rPr lang="en-US" sz="2800" b="1" baseline="30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) ions.</a:t>
            </a:r>
            <a:endParaRPr lang="en-US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Suspensions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534400" cy="45720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Suspensions – materials that do not completely dissolve in H</a:t>
            </a:r>
            <a:r>
              <a:rPr lang="en-US" b="1" baseline="-25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O, 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Are so small they don’t settle to the 	bottom.  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Movement of the H</a:t>
            </a:r>
            <a:r>
              <a:rPr lang="en-US" sz="3200" b="1" baseline="-25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 keeps these 	particles “suspended”.</a:t>
            </a:r>
          </a:p>
          <a:p>
            <a:pPr lvl="1">
              <a:buBlip>
                <a:blip r:embed="rId3"/>
              </a:buBlip>
            </a:pPr>
            <a:r>
              <a:rPr lang="en-U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Example:  Blood has particles like cells that remain in suspension.</a:t>
            </a:r>
            <a:endParaRPr lang="en-US" sz="32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33794" name="AutoShape 2" descr="data:image/jpg;base64,/9j/4AAQSkZJRgABAQAAAQABAAD/2wBDAAkGBwgHBgkIBwgKCgkLDRYPDQwMDRsUFRAWIB0iIiAdHx8kKDQsJCYxJx8fLT0tMTU3Ojo6Iys/RD84QzQ5Ojf/2wBDAQoKCg0MDRoPDxo3JR8lNzc3Nzc3Nzc3Nzc3Nzc3Nzc3Nzc3Nzc3Nzc3Nzc3Nzc3Nzc3Nzc3Nzc3Nzc3Nzc3Nzf/wAARCACsANgDASIAAhEBAxEB/8QAHAABAAIDAQEBAAAAAAAAAAAAAAUGAQQHAwII/8QARBAAAgEDAwEFBgIHBAgHAAAAAQIDAAQRBRIhMQYTIkFRFDJhcYGRB6EVI0JScrHBM4KSlENVYtHS0+HwU1STlaKy8f/EABoBAQADAQEBAAAAAAAAAAAAAAACAwQBBQb/xAAtEQACAgIBAwIFAgcAAAAAAAAAAQIDBBEhBRIxE0EUIlFhsTKBBhUjUnGRof/aAAwDAQACEQMRAD8A7jSlKAUpSgFKUoBSlKAUpSgFKUoDGaxvHqK1tTe5jsZ2sYhNdCNu5QtgM+PCCT5Z61U9H0bW7Z7awupZY7KGSWQyQXJ/WblUgMfCx/Wd4SMAYYDkUBdsimR6iqBp2n9pYU0yEyXkMVtaxRlWPeEyICJN57wZDYABKtgHjBrdtU1a2v8AR9Pa8uZWnt0mvjLJvaJkOTzjGHLFcD90Y86AudK+VIxXzJLHGheR1RB1ZjgD60B98VjNVvU+2ui2JKJO13KOO7thu+56VXrvtlrl423TNOjtI/8AxJvG324A/OoOyKNVeFfZ4Wl9zorEYJJAA86jb7XtIsM+16jaxkfsmQZ+3WuczQ6jfndrOq3EoJ5iV9q/YYFfCWel2o8Fuv1qt3fQ219L/ul/ot8nb/RN+239qn/2khIX7nFSOndp7C9YKpMZPQOMVzubUIIge7RQvoBULc6zsl3IMEdCKgrpGv8AlVTjpb2d4RlYAqQQemK+q5J2e7bzWzLHKd8foT0rp2l38OoQLNCwIPUVfGakeRk4dlD58G9SmaVMyClKUApSlAKUpQClKUApSlAKUpQGMenFYxx5ULVFajrltaytbQBru9AyLaDlh/Eeij4n8642l5Oxi5cIkz1BPHpUJrParRtH3i8vEMyjPcxje/2HT64quax+ltTymqaymmQNx7HYNukPwL9T9MCoWx0Ls5bBjFY384U+KSaTYCftVE70uEehThKXzT3+x7ap+JN/dkpotmttGek0+Gb6AcD65quz3E+oP3mqancXHOSWY7R8AKtBTShgR6XYREcbbiRmY/avp7XSpFBGjW0i/tFQVGfUHNUTtb8s9alU0/pr/GyIsLjTLVPC6tj417T6yrpiE4A6Yr3l0LRrpSVtZ7U/vW83eL/hIBNQ112anO79F3S3GOqEFG+x/pUFNM0Rtqb200/uJNQYktI5+9aE+pjkBvuaidRS7s5Giuo3jZeqOCDUc02eeamlstcl5JS4vi5PP2NaTz5PJrSeb0rxaQk9akkVOxskVuQjZFXv8Pu0zQails7nupOOTXMwSfOt7T52guonRiCG61KL0yq6HqQaZ+okYMqkdCKVF9mbtrzSLeVjltozStaez5ace2TRL0pShwUpVc7TajfWF3bQWkiqb9Gt4CyZCTll2t8cKXbHohoCxZpmqAvanVxePIvcSQ2tpMLiGTwbpYTD3jAgE5zIQB0r1Ha6/ju5kWFJ0Z44oFLAFWaa5UljwCMQgAeuOpNAXulVDVO015b2ujXkK2sQuraaeaG4nXb4Iw+A65B8+Rxjnyrwtu110ssqywK6pMuUc7ZQryiNUVQPEy+Y65460BdqVRLnttd+yssMFmJpLfv45O/JjRTHK4DHHvjujx0wc+VWGLW4YLTT/bGmae6txKBFbySbuBn3FOOtATRr5z8ajf05a4/sr/8A9vuP+CobW9chu2FjA15FGRuunFpcK6R88DwZG7BGfIA1xvSJRi5PSM6xrftAljtZmitIyY5rlPfkbP8AZxep9W8vLnpX5b9LS0kIh/R9kGwBuxvc+uPE7ffFLjVbIQo+xo1QMtrCLeYBVHGQe76+ZI88Dy5ouq63DG0qrd2kt4u5EEveBYfQY7vpzk+ZPWsjUrZfY9ar0qYbZYr3X4rdVa3SK3hOA1xP4Xcn15448uvyqsar2wtl3RxTS3hPh6kIB8x5cDAA+Zqvz2d3qs6SXeo2bbhsVo1k2r8gI8VP3PYSL2aSZLgxEKBtZGQA46YcA4Pyq+FUEuERnkWN6itEJL2pnMTiLT7Zdx95skfUef3FZt+1kyALLZW7K3vhCUyfgcHA6cVB3ZCzNG/g7sbSvxFeCZ9aR58ohkWWVviWzomjdrUkkht7e7ubViuQkrAopHVQx4x6HirXo2tmVR7SEkRyQJoTuXPmMZ4+JBriiQCTlhhPj5/Stu0vLjSpibeQCOXhlcZVx8R5fMVCUYS4LoW29ilNcfU7Zf2tpq8YgvAbiIjEcsQ/WRfEevy5+XkeX9ptFutD1DuZT3sMg3QTKOJF+B9fhVv0LXowrXVizXGnyNtmhkXleMnHxUnHyxjyFWPVdPttesmtZRm2uB3ttc5z3UhHB+R6HHWqUnB6ZoUmnteDih+v1oK2b+xm068ms7lAk0LFXA9a8UGeKmaF9TK5qR0uykuruKNFZmZuFUV86bYS3U8cMMTSSyNtVVGSTXbOwvYiLRkS81ALJfnovURfD4n41ZCGynIyY0x58li7NWL6fpEEEvDhckenwpUrgeVKvXB87JuUm2ZpSlDgqL1TUrezureF7ea4nfLqsEXeMiggF8dceLyyTzgGpSo7UtHtNSkjkuVk3xgqGjlZCVOMqSpGVOBkHjigK5c9stNMLyWVqtwctkMAoZTHK24HngmEjnB6EjpmU0670rXWu4UslYxfqpu+t12sNxyvPluBODjyOOQT6L2W0vumhMMhiLFlQzuVTwuMKM+EYkfgevwFbNholnYXk13bxt38wCMzyM21c52gE8DJzgUBty2lvOqpNBG6oQyhkBCkYwRnp0FYNnAZY5WgjMkZJRzGNyk9SD5E1s0oDUOn2jRtGbSDY7946mJcM/7xGOT8aXVjBdwdzcRhkByoHG0joVI6EeoxW3Q0BCyXMulBhqLGS0AJF3jlB6SAdP4hx6484GTcLMTuFEl8/tE24jhW9wfIKAf7tWHtH49PMH/mJY4j8VZhu/8AjuqmdoV9mS5ltWVVkkEK25J2jnHgPRclmGDx/CeTnvfsbcSPOyn9o9TaG0nvQhk7jaqpu42Z8Kn0Bzn1OTXP7KI3+p5uRw7mWTGMdcnA/KpztjJdSXyW8ckxhSPe0IXGGBOdw656cHpVes5/Zp+8zjIwal26r0jVKyLyY9y+VMltVugJO6iGIxkDpwPIVtT63cXdrBFM5bZEq9PeI9fpioG4ukLliwJPT/rWGuZbcxGK8WToSqjBHwzXcb5OWXZmVCU9m/fWE11HFHGqd7Jliz8FVGKi5rOW0fbMhGeBj3fvX1HfXJuhcO/6wKF58xUu2qQ30IiuFBIGDu4rls5qe9cEKqsfJi9vU/8AhDRziJBuGdteFxM05DBGCg9SMfnXvcoqysF93qKkfYtRmsE7yNxaquckV1RjvuM/fbJOleEe3ZfUJLN2VuYCQXUfzx6j866r2dukeFrByRt3SW4ODuVucY+p4PPPwrkdqGV1kaMpHtARW43D1q+9nrqR/wBE3LzFpYZe5nYkk4Y4GSfgV+3xrPY+7aN9Neodr9j0/EjSRJZW+sbQJd3s84HmRnBHzFUrTrR7iSNY0Z2ZgFVerHoAK692ntRd6DqtgVyRam4ix1DJ/wDlRv4Pdn0ud2t3KeGM7LYY/ax4m/oPrUqeVpkHf6Vcm/YtHYPsdFoNql1dor6jIviPXugf2R/U1csc0HSs1rPEsm7Jd0hSlKEBSlKAUpSgFKUoBSlKAUpSgIrXF3CzPHhuVPP8LD+tU3tRl9HnkVNoN1G2R6bv++Ku2uBVsGlYcQukufQKwJ/LNU/thGbazvd48K7Xxng4YEH+YrLctTTPSwXt9vucn1vUydYlgkwqRKsKTRjLxEDJzn3lyT4T08iOc1y9tLiGcNKVk78kxyoPBJ67f6g8g9RU9c6RuuZpjIR3zs4yM5BORmvGylGn3oin/WwOQXQkgMfJvgw8mHP04qULoyekaMnCyIR7prSZpTdm7yK2FxPhRnpj/f1+laFzplzZmMzRjZKNySKOGFXrTbz2q6juZO7ubZn2u0sQMsYA91h8gcMOvng8VHa9KbpJ3JIi7wd2h4CkngD0OOtaZR1HZV8KnHZWRa54bNensmRnAJFSCRNgFhXvFZzTbu4jd9q7m2jOBWR2vwiUMXXk0LKxC3sXtAfk9GPlXQNS1W2uNKhsNJuYzcoNxG3G71GfP/pVGlu8RhZlAdT4JAOtfEb79rxhg58l6fSu1Wb/AFHowqpra097PtO8aZ0lBHXcp42kc/0qz6BOotZYpI2BLrMHJypGQuPgdwz8fpUasc84SBVkkc43M3U1Z7CxjMVnalGJluF8Tgcru6j5KrVCdilLaNUlGL2XQEmdbdxh7hJIuegyrA/TpU52HsvYOyWk24PItkdsebMNx/M1CNMhv2w24rFJNjHuqAT1+P8ASrdpUfc6baxfuQov2AFSxl5PnM18o26UpWowClKUApSsGgM0qL1PV10+4itxbXFxNLG8oWAJwqYzncwH7QrXtO0+k3KRuLxY1kdUi74hDJuVGBAPPIkQfM4oCcpUJD2n0ee2jmjvYz3iu0abvG20sDgf3Wx64OKT9qNIt7Z55r2NQkaSPHuG9VbbjK/3lz6ZFATdK07LUbO+eVbK6inMLbJRG4bYckYP2I+h9K28/CgM0rGfhTPwoDxvIRc200D+7IhU/IjFcv8AxBupm0jSmkchMNHMxwP1igDn7NXUppVjRndgqjqScYqralZw3BvLTwvHOTcRKwyGPmv+L/7VRkLcTdgW+lap68HG5rq2t7ZjI7GUAbFXp9f91VyW4ee4ZwSM9KvV/pum/pSTZb+yWsalJiq4LHqFC9c4618S9lNFlsfadMvJiVOG34yp9GU8io1Y0ox7j2szMsyNR8IrOn31xZLtgWMA9Sy9ftX3I007o107FQfCANoHyFbdjZmKW4SbajQoWGeQSBnj4mvOxhmvpSq4O49CQB86onbLbiy7Hw04KTZiQBskdK9o9VuLOx9ltUVNzEu/ma1d5juHt2OSpx1zWZw2wbT485UHofhUIylHwOxd2t6NZYhKCr4c5z0rf0fTiZWcqDs6JnH1wa8O9nVMNZOJP3s/0zWxpkF1LexTyA28IIXjktnyqL7pbLvTx62pJ7LLplpdJPFNHEI0LEd4V3AYBJOPPgefFTGg23ezd80h7mGNkRpMAgsQM8eeM1oWc0i2/cRXLTl5RsiTIB44XOB1PJPwFWaCwMNtDbwjvZgcM/QM+OSPl0+Hzrq+WPBVk2rT3xv8G7AveNcSRjBlZbZVx+0xG4fRcD55q6LwMDoKrugWUYKCMAwWhYAge/KfeP05HzJ9KsXSt1EWo7Z8xkz7pn1SlKuM4pSlAKwazSgInU9Ds9Tv7e6voEnEEUkaxSxq6+Mrk4P8P2NRmo9kEvrl5Bf3EMbz9+YlUbQw7sjH/pjrngnp1q00oCoDsTD7S0rXcjB2LOGjBydzFSOcZG7rj9kdOco+xMMRlWO8kAKkoWjBZHJBLZ+a9BjqRnpi30oCB0zs6LP29JLuWSG7BUxJ+rVAdxJXb0J3YyMdM4zmte00uzjufYdQSYz4LRTe0SgTqOp97hh5j6jjpZTyCK1r2zjvITHLuGCGVlOGRh0YHyIoDT/QGmn/AEc3+Zl/4q0ryy0i0uoLeSC6Z5s7ds0xAx6ndxUjp924lNne4FzGuQwGBKv7y/1HkfgRW3NGsnUE5HIodWvcgdV0zRrbT3nupHt4hyZGupOPuxz9qqc3avRbS2jtrMXzvbnMUpUc+oOWyQRwf+gxofiZqEs+tSWak9xZxgqg6biMk/PBqjW6yXE4QMNxPmcAVityJJ9qPp8DpcJUxnbJ886RPa9rlpqN1uhtUj2oF75wRITx1wcEDpznP2rQsp2nux3OUCoVkz0wegP15rVvo4xaI4Ud6rENzwV6g/0q6aPo/tFujadGI2QB2t3wGwR19D/L49a1VZidfjwdyqljSUfYqc9rPdXE11bMpQLgB2wW2+h9TUY80kchjEEok8laMj5da6Zd6PHKQsneQylTllHjZvQq3vdf9xqFvrG7sxve7t5ozwrd73T/AOBs/kaxScZy2y6i+SioRZTbaxkZzLcE4PiOPLHlVxtbbSrC0KyW0tzqkiM6Qkn9WFBPJ8icfmK8rORLmUrHYRzSqPEwUKQPXg/0rxmsdYYq85LQxg7UaQAgDGARnnkA+fT6VpxfSTfezLlxsS4/cirCWO6nLTI5iwWzHtz06E1YyEiVbe3PeS8tHEsfIyOvPT+I+XTFa1lpntEq97LIGXlkjiOSc528DJ+mOnWrdZaPHbQJGytaBz/YgeNvjtGSx/iNV5ThKxupHK7lCH9Q0dG09beECId9dSLgBRtCj0HGccdcfGrNpumXBQwRynvCNr3CjCwr+6n+18fqfIHbstF3Qd2FktoWOZCWzNL82zkD6/apy1gjtolhhQJGowqiuVUae5Hm5Wa58IxZWsNnbR29ugSKMYVRWxWBWa2Hm+fIpSlAKUpQClKUApSlAKUrGaAE4FfJPHGagO2vaA9n9I76MK1zM/dxKx4z5n44Fcvt+2GvW1ybn9Iyyc5ZJQGQjPTHl9KpsvjCWmelh9Lvy63ZDWkdlvbNbqJQWMcindFKvvRt6j88jzBIqHHaVYb1LC7h2XG7YXRgVY4J3Dzx/I8eVbHZnX4Nd06K5j8Dk4kjznaw6j/v1r2bQrM3TzrDGru25mCgFj6mrYtNbMSjGuTjYns5z+JVjLa6qusRITa3KBXfGQrgYw3pkfyIqjq0a5YAY8lI6V+i5rOGa2e3kRXjZdpRhkEVSNR/DvSHdjFZhAT7scjKPsDWS3G7pbR7eF1v0a1XZHevDOUokup3cdnaBi7nqB7o/e+QFdp7O2ETxQxvGCIFCxt0ZMDHBHI49K09K7JQ2GUtLZIQwG4qOW+Z6mrVa2a2lsQgAfb1NXU0qC0YM/PnmWbfCK92psdSttGu5LVo78qNyJNAGlj55KkdSBk9M1xqS9hDurNM8xPKjJJPnnzrt2jtrMcrx6i4cE8EHJByePkK373SVuH7zODjk+dRsxoyey7G6lPDTikn9ziXZ+y1GTV7W7azu4baN8s4Qqzj90cg4NdQsdPW8UynQj3h4725mHP5scVNQaFFG4YgVMQwpEgVBgCpKiKM13ULLpdzIaDSbwjZJdRW0WPctI9p+56fapK0sLezUi3iVS3LN1ZvmepraIzWasUEjJKyUvJ8gc19UpUiApSlAKUpQClKUApSlAKUpQCsGs1jrQHJvxulmFzpccWQqo74HmcgVTbTZN4WcIrRlgx8jjIH34q//jFb7jpdx5AvH/I/0rmqNsJUdK8zK5mz7Xou1iJp/X8lp/DbVGtdalsycLcRiQA+TL6fQn7V2mCTvYwwHWvzp2en7vtXp7espX7giu/6RKXtE9QOtbMd7gj57q8VHJbXuSBqO1PV9P0pN9/dRwg9Ax8R+Q6mqf257cyadcSabpOGnXiabOe7OOgHrXNZrm5u5mnupHeRuS8jbifrUbclQ4RowOizyEp2Ptj+Tpt9+JllE+LOxmmX992CZ+Q61jT/AMTrC4uO5vrOW0RuBLvDqPnjoK5e3n8a1LieCJSJhJx07tgD+YNUQvslI9bI6NhVVN6f+dn6UhaOVFljIZWGVYeYPNew+VUPsRc6lb6RaWq2qv3cYx391tbB5AOI+ozVqFxrH+rrX/On/l1vT2j46SSk0iTrGajfaNZ/1daf50/8uo7tBPqx0mQezrbyGe3RDBdMS26ZAwJCAqNpPIzwT6V04WSsZ5rnsmua1pSNb5RH9omGLyV5BEVEeyMSbcvvDM4OM4GACRipXQ9Wv7/tK0VzMqqkE/eWioR3DLMqpuPmSoJB4yCSOCKAtuazXNLDtFrf6KsnjkN9JDCJH2RMGMns85MMg6k7kQ+R5+VSEvajUUT9TNbzRBpO4uVhO2+YFAI0weD4m5Gc7cjgNgC9edZqndntY1G/1a7edzJsslY2qIU7mXvHBjJPBbAUZ49cYIqNl7W6uLa3aGWylaSPe8jRPGiS7QfZyectkkYHi4xjPFAdCzWaq/ZK6vri81Fb2SZlR8IJOg/WSjj6BfsKtFAKUpQClKUApSlAKxzWaUBV/wAQtKk1Ts7L3CFp7du+RQMlsA5H2/kK4JLceN2B8Oa/UTDIrmPa38Mra+vnvNPuGtO8O6WJU3KSTyV9M+nTrWe6nvez1un9Q+Hg65eDnHZCNrztRbleVgzI30GB+ZFd5sO+GjzG35m7tu7BPBbHhH3xVN7MdkY9FJWAO8jnxyyDkjyA9BXRLO37m3VPh96thDtjox5WR61vej88m5LSMZmYyFju3+9uzzn45zWPbooXD7UcL+y3IJrrHa3sDpmsTteIktvcOcu8DAbz6kEEE/aq5a/hzZQPmZJ7ojymfw/4Vxn61keI297PoI/xBBVpKPJQxPeavcNHZQPPI37MS4Vfn5AVauznY1o7iO81NxNcKQUiT3EPqf3j+VX/AE3s4sSLHHEkUa/sIu0D7VP2mlwwAeEbqvrojDk8jL6pdf8AL4RqaHp5gUOy4NTYoq7eB0rNXnmCsYrNKAximKzSgMYpis1igGKYpmgINAMVmsZ44zQkUBmlYzSgM0pSgFKUoBSlKAV8su4YPSvqlAeYiRTkKK+8VmlAYxmvnu1zkivulAYAx0pis0oBSlKAUpSgFKUoBUdrmprpGnSXjpvVMZGQB9SegqRNa99aW99bPbXcSywyDDo3Q0Iy3rgqsvai5u9J3JGtncXLmCKRvEsDYyXYee1fF5cjHnms2/ai6m0TTZ0hgW/lv00+7STOIpdxWTgHn3cj4MKsSaZapeR3aIVkijaNADhVDEE4HTJ2jnrWhddlNNutQa+drpJXnS4YRXDKjSoMK5UHGcAD6ChyvevmZqXHaK60+6vLG9gt5bpII5bVoWKpM0jmNUO73TuHXJGMnjFfNz2uSLQtP1iKFZIZZMXShuYUVWMh+JQqePQGpGPs1pyagNQcTz3G3BM8zOrHBAJU8ZAZgPQMfWvqLs5p8V694izDfI0pg709zvZdrNs6ZIzn5n1oTPFNeMvaSPTII0eAwuzzhv21CHaB6YcEn4getK+4OzGm2wsltFngWxBWERzMOCwZg3PiBIGc0oD/2Q=="/>
          <p:cNvSpPr>
            <a:spLocks noChangeAspect="1" noChangeArrowheads="1"/>
          </p:cNvSpPr>
          <p:nvPr/>
        </p:nvSpPr>
        <p:spPr bwMode="auto">
          <a:xfrm>
            <a:off x="155575" y="-623888"/>
            <a:ext cx="1628775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6" name="AutoShape 4" descr="data:image/jpg;base64,/9j/4AAQSkZJRgABAQAAAQABAAD/2wBDAAkGBwgHBgkIBwgKCgkLDRYPDQwMDRsUFRAWIB0iIiAdHx8kKDQsJCYxJx8fLT0tMTU3Ojo6Iys/RD84QzQ5Ojf/2wBDAQoKCg0MDRoPDxo3JR8lNzc3Nzc3Nzc3Nzc3Nzc3Nzc3Nzc3Nzc3Nzc3Nzc3Nzc3Nzc3Nzc3Nzc3Nzc3Nzc3Nzf/wAARCACsANgDASIAAhEBAxEB/8QAHAABAAIDAQEBAAAAAAAAAAAAAAUGAQQHAwII/8QARBAAAgEDAwEFBgIHBAgHAAAAAQIDAAQRBRIhMQYTIkFRFDJhcYGRB6EVI0JScrHBM4KSlENVYtHS0+HwU1STlaKy8f/EABoBAQADAQEBAAAAAAAAAAAAAAACAwQBBQb/xAAtEQACAgIBAwIFAgcAAAAAAAAAAQIDBBEhBRIxE0EUIlFhsTKBBhUjUnGRof/aAAwDAQACEQMRAD8A7jSlKAUpSgFKUoBSlKAUpSgFKUoDGaxvHqK1tTe5jsZ2sYhNdCNu5QtgM+PCCT5Z61U9H0bW7Z7awupZY7KGSWQyQXJ/WblUgMfCx/Wd4SMAYYDkUBdsimR6iqBp2n9pYU0yEyXkMVtaxRlWPeEyICJN57wZDYABKtgHjBrdtU1a2v8AR9Pa8uZWnt0mvjLJvaJkOTzjGHLFcD90Y86AudK+VIxXzJLHGheR1RB1ZjgD60B98VjNVvU+2ui2JKJO13KOO7thu+56VXrvtlrl423TNOjtI/8AxJvG324A/OoOyKNVeFfZ4Wl9zorEYJJAA86jb7XtIsM+16jaxkfsmQZ+3WuczQ6jfndrOq3EoJ5iV9q/YYFfCWel2o8Fuv1qt3fQ219L/ul/ot8nb/RN+239qn/2khIX7nFSOndp7C9YKpMZPQOMVzubUIIge7RQvoBULc6zsl3IMEdCKgrpGv8AlVTjpb2d4RlYAqQQemK+q5J2e7bzWzLHKd8foT0rp2l38OoQLNCwIPUVfGakeRk4dlD58G9SmaVMyClKUApSlAKUpQClKUApSlAKUpQGMenFYxx5ULVFajrltaytbQBru9AyLaDlh/Eeij4n8642l5Oxi5cIkz1BPHpUJrParRtH3i8vEMyjPcxje/2HT64quax+ltTymqaymmQNx7HYNukPwL9T9MCoWx0Ls5bBjFY384U+KSaTYCftVE70uEehThKXzT3+x7ap+JN/dkpotmttGek0+Gb6AcD65quz3E+oP3mqancXHOSWY7R8AKtBTShgR6XYREcbbiRmY/avp7XSpFBGjW0i/tFQVGfUHNUTtb8s9alU0/pr/GyIsLjTLVPC6tj417T6yrpiE4A6Yr3l0LRrpSVtZ7U/vW83eL/hIBNQ112anO79F3S3GOqEFG+x/pUFNM0Rtqb200/uJNQYktI5+9aE+pjkBvuaidRS7s5Giuo3jZeqOCDUc02eeamlstcl5JS4vi5PP2NaTz5PJrSeb0rxaQk9akkVOxskVuQjZFXv8Pu0zQails7nupOOTXMwSfOt7T52guonRiCG61KL0yq6HqQaZ+okYMqkdCKVF9mbtrzSLeVjltozStaez5ace2TRL0pShwUpVc7TajfWF3bQWkiqb9Gt4CyZCTll2t8cKXbHohoCxZpmqAvanVxePIvcSQ2tpMLiGTwbpYTD3jAgE5zIQB0r1Ha6/ju5kWFJ0Z44oFLAFWaa5UljwCMQgAeuOpNAXulVDVO015b2ujXkK2sQuraaeaG4nXb4Iw+A65B8+Rxjnyrwtu110ssqywK6pMuUc7ZQryiNUVQPEy+Y65460BdqVRLnttd+yssMFmJpLfv45O/JjRTHK4DHHvjujx0wc+VWGLW4YLTT/bGmae6txKBFbySbuBn3FOOtATRr5z8ajf05a4/sr/8A9vuP+CobW9chu2FjA15FGRuunFpcK6R88DwZG7BGfIA1xvSJRi5PSM6xrftAljtZmitIyY5rlPfkbP8AZxep9W8vLnpX5b9LS0kIh/R9kGwBuxvc+uPE7ffFLjVbIQo+xo1QMtrCLeYBVHGQe76+ZI88Dy5ouq63DG0qrd2kt4u5EEveBYfQY7vpzk+ZPWsjUrZfY9ar0qYbZYr3X4rdVa3SK3hOA1xP4Xcn15448uvyqsar2wtl3RxTS3hPh6kIB8x5cDAA+Zqvz2d3qs6SXeo2bbhsVo1k2r8gI8VP3PYSL2aSZLgxEKBtZGQA46YcA4Pyq+FUEuERnkWN6itEJL2pnMTiLT7Zdx95skfUef3FZt+1kyALLZW7K3vhCUyfgcHA6cVB3ZCzNG/g7sbSvxFeCZ9aR58ohkWWVviWzomjdrUkkht7e7ubViuQkrAopHVQx4x6HirXo2tmVR7SEkRyQJoTuXPmMZ4+JBriiQCTlhhPj5/Stu0vLjSpibeQCOXhlcZVx8R5fMVCUYS4LoW29ilNcfU7Zf2tpq8YgvAbiIjEcsQ/WRfEevy5+XkeX9ptFutD1DuZT3sMg3QTKOJF+B9fhVv0LXowrXVizXGnyNtmhkXleMnHxUnHyxjyFWPVdPttesmtZRm2uB3ttc5z3UhHB+R6HHWqUnB6ZoUmnteDih+v1oK2b+xm068ms7lAk0LFXA9a8UGeKmaF9TK5qR0uykuruKNFZmZuFUV86bYS3U8cMMTSSyNtVVGSTXbOwvYiLRkS81ALJfnovURfD4n41ZCGynIyY0x58li7NWL6fpEEEvDhckenwpUrgeVKvXB87JuUm2ZpSlDgqL1TUrezureF7ea4nfLqsEXeMiggF8dceLyyTzgGpSo7UtHtNSkjkuVk3xgqGjlZCVOMqSpGVOBkHjigK5c9stNMLyWVqtwctkMAoZTHK24HngmEjnB6EjpmU0670rXWu4UslYxfqpu+t12sNxyvPluBODjyOOQT6L2W0vumhMMhiLFlQzuVTwuMKM+EYkfgevwFbNholnYXk13bxt38wCMzyM21c52gE8DJzgUBty2lvOqpNBG6oQyhkBCkYwRnp0FYNnAZY5WgjMkZJRzGNyk9SD5E1s0oDUOn2jRtGbSDY7946mJcM/7xGOT8aXVjBdwdzcRhkByoHG0joVI6EeoxW3Q0BCyXMulBhqLGS0AJF3jlB6SAdP4hx6484GTcLMTuFEl8/tE24jhW9wfIKAf7tWHtH49PMH/mJY4j8VZhu/8AjuqmdoV9mS5ltWVVkkEK25J2jnHgPRclmGDx/CeTnvfsbcSPOyn9o9TaG0nvQhk7jaqpu42Z8Kn0Bzn1OTXP7KI3+p5uRw7mWTGMdcnA/KpztjJdSXyW8ckxhSPe0IXGGBOdw656cHpVes5/Zp+8zjIwal26r0jVKyLyY9y+VMltVugJO6iGIxkDpwPIVtT63cXdrBFM5bZEq9PeI9fpioG4ukLliwJPT/rWGuZbcxGK8WToSqjBHwzXcb5OWXZmVCU9m/fWE11HFHGqd7Jliz8FVGKi5rOW0fbMhGeBj3fvX1HfXJuhcO/6wKF58xUu2qQ30IiuFBIGDu4rls5qe9cEKqsfJi9vU/8AhDRziJBuGdteFxM05DBGCg9SMfnXvcoqysF93qKkfYtRmsE7yNxaquckV1RjvuM/fbJOleEe3ZfUJLN2VuYCQXUfzx6j866r2dukeFrByRt3SW4ODuVucY+p4PPPwrkdqGV1kaMpHtARW43D1q+9nrqR/wBE3LzFpYZe5nYkk4Y4GSfgV+3xrPY+7aN9Neodr9j0/EjSRJZW+sbQJd3s84HmRnBHzFUrTrR7iSNY0Z2ZgFVerHoAK692ntRd6DqtgVyRam4ix1DJ/wDlRv4Pdn0ud2t3KeGM7LYY/ax4m/oPrUqeVpkHf6Vcm/YtHYPsdFoNql1dor6jIviPXugf2R/U1csc0HSs1rPEsm7Jd0hSlKEBSlKAUpSgFKUoBSlKAUpSgIrXF3CzPHhuVPP8LD+tU3tRl9HnkVNoN1G2R6bv++Ku2uBVsGlYcQukufQKwJ/LNU/thGbazvd48K7Xxng4YEH+YrLctTTPSwXt9vucn1vUydYlgkwqRKsKTRjLxEDJzn3lyT4T08iOc1y9tLiGcNKVk78kxyoPBJ67f6g8g9RU9c6RuuZpjIR3zs4yM5BORmvGylGn3oin/WwOQXQkgMfJvgw8mHP04qULoyekaMnCyIR7prSZpTdm7yK2FxPhRnpj/f1+laFzplzZmMzRjZKNySKOGFXrTbz2q6juZO7ubZn2u0sQMsYA91h8gcMOvng8VHa9KbpJ3JIi7wd2h4CkngD0OOtaZR1HZV8KnHZWRa54bNensmRnAJFSCRNgFhXvFZzTbu4jd9q7m2jOBWR2vwiUMXXk0LKxC3sXtAfk9GPlXQNS1W2uNKhsNJuYzcoNxG3G71GfP/pVGlu8RhZlAdT4JAOtfEb79rxhg58l6fSu1Wb/AFHowqpra097PtO8aZ0lBHXcp42kc/0qz6BOotZYpI2BLrMHJypGQuPgdwz8fpUasc84SBVkkc43M3U1Z7CxjMVnalGJluF8Tgcru6j5KrVCdilLaNUlGL2XQEmdbdxh7hJIuegyrA/TpU52HsvYOyWk24PItkdsebMNx/M1CNMhv2w24rFJNjHuqAT1+P8ASrdpUfc6baxfuQov2AFSxl5PnM18o26UpWowClKUApSsGgM0qL1PV10+4itxbXFxNLG8oWAJwqYzncwH7QrXtO0+k3KRuLxY1kdUi74hDJuVGBAPPIkQfM4oCcpUJD2n0ee2jmjvYz3iu0abvG20sDgf3Wx64OKT9qNIt7Z55r2NQkaSPHuG9VbbjK/3lz6ZFATdK07LUbO+eVbK6inMLbJRG4bYckYP2I+h9K28/CgM0rGfhTPwoDxvIRc200D+7IhU/IjFcv8AxBupm0jSmkchMNHMxwP1igDn7NXUppVjRndgqjqScYqralZw3BvLTwvHOTcRKwyGPmv+L/7VRkLcTdgW+lap68HG5rq2t7ZjI7GUAbFXp9f91VyW4ee4ZwSM9KvV/pum/pSTZb+yWsalJiq4LHqFC9c4618S9lNFlsfadMvJiVOG34yp9GU8io1Y0ox7j2szMsyNR8IrOn31xZLtgWMA9Sy9ftX3I007o107FQfCANoHyFbdjZmKW4SbajQoWGeQSBnj4mvOxhmvpSq4O49CQB86onbLbiy7Hw04KTZiQBskdK9o9VuLOx9ltUVNzEu/ma1d5juHt2OSpx1zWZw2wbT485UHofhUIylHwOxd2t6NZYhKCr4c5z0rf0fTiZWcqDs6JnH1wa8O9nVMNZOJP3s/0zWxpkF1LexTyA28IIXjktnyqL7pbLvTx62pJ7LLplpdJPFNHEI0LEd4V3AYBJOPPgefFTGg23ezd80h7mGNkRpMAgsQM8eeM1oWc0i2/cRXLTl5RsiTIB44XOB1PJPwFWaCwMNtDbwjvZgcM/QM+OSPl0+Hzrq+WPBVk2rT3xv8G7AveNcSRjBlZbZVx+0xG4fRcD55q6LwMDoKrugWUYKCMAwWhYAge/KfeP05HzJ9KsXSt1EWo7Z8xkz7pn1SlKuM4pSlAKwazSgInU9Ds9Tv7e6voEnEEUkaxSxq6+Mrk4P8P2NRmo9kEvrl5Bf3EMbz9+YlUbQw7sjH/pjrngnp1q00oCoDsTD7S0rXcjB2LOGjBydzFSOcZG7rj9kdOco+xMMRlWO8kAKkoWjBZHJBLZ+a9BjqRnpi30oCB0zs6LP29JLuWSG7BUxJ+rVAdxJXb0J3YyMdM4zmte00uzjufYdQSYz4LRTe0SgTqOp97hh5j6jjpZTyCK1r2zjvITHLuGCGVlOGRh0YHyIoDT/QGmn/AEc3+Zl/4q0ryy0i0uoLeSC6Z5s7ds0xAx6ndxUjp924lNne4FzGuQwGBKv7y/1HkfgRW3NGsnUE5HIodWvcgdV0zRrbT3nupHt4hyZGupOPuxz9qqc3avRbS2jtrMXzvbnMUpUc+oOWyQRwf+gxofiZqEs+tSWak9xZxgqg6biMk/PBqjW6yXE4QMNxPmcAVityJJ9qPp8DpcJUxnbJ886RPa9rlpqN1uhtUj2oF75wRITx1wcEDpznP2rQsp2nux3OUCoVkz0wegP15rVvo4xaI4Ud6rENzwV6g/0q6aPo/tFujadGI2QB2t3wGwR19D/L49a1VZidfjwdyqljSUfYqc9rPdXE11bMpQLgB2wW2+h9TUY80kchjEEok8laMj5da6Zd6PHKQsneQylTllHjZvQq3vdf9xqFvrG7sxve7t5ozwrd73T/AOBs/kaxScZy2y6i+SioRZTbaxkZzLcE4PiOPLHlVxtbbSrC0KyW0tzqkiM6Qkn9WFBPJ8icfmK8rORLmUrHYRzSqPEwUKQPXg/0rxmsdYYq85LQxg7UaQAgDGARnnkA+fT6VpxfSTfezLlxsS4/cirCWO6nLTI5iwWzHtz06E1YyEiVbe3PeS8tHEsfIyOvPT+I+XTFa1lpntEq97LIGXlkjiOSc528DJ+mOnWrdZaPHbQJGytaBz/YgeNvjtGSx/iNV5ThKxupHK7lCH9Q0dG09beECId9dSLgBRtCj0HGccdcfGrNpumXBQwRynvCNr3CjCwr+6n+18fqfIHbstF3Qd2FktoWOZCWzNL82zkD6/apy1gjtolhhQJGowqiuVUae5Hm5Wa58IxZWsNnbR29ugSKMYVRWxWBWa2Hm+fIpSlAKUpQClKUApSlAKUrGaAE4FfJPHGagO2vaA9n9I76MK1zM/dxKx4z5n44Fcvt+2GvW1ybn9Iyyc5ZJQGQjPTHl9KpsvjCWmelh9Lvy63ZDWkdlvbNbqJQWMcindFKvvRt6j88jzBIqHHaVYb1LC7h2XG7YXRgVY4J3Dzx/I8eVbHZnX4Nd06K5j8Dk4kjznaw6j/v1r2bQrM3TzrDGru25mCgFj6mrYtNbMSjGuTjYns5z+JVjLa6qusRITa3KBXfGQrgYw3pkfyIqjq0a5YAY8lI6V+i5rOGa2e3kRXjZdpRhkEVSNR/DvSHdjFZhAT7scjKPsDWS3G7pbR7eF1v0a1XZHevDOUokup3cdnaBi7nqB7o/e+QFdp7O2ETxQxvGCIFCxt0ZMDHBHI49K09K7JQ2GUtLZIQwG4qOW+Z6mrVa2a2lsQgAfb1NXU0qC0YM/PnmWbfCK92psdSttGu5LVo78qNyJNAGlj55KkdSBk9M1xqS9hDurNM8xPKjJJPnnzrt2jtrMcrx6i4cE8EHJByePkK373SVuH7zODjk+dRsxoyey7G6lPDTikn9ziXZ+y1GTV7W7azu4baN8s4Qqzj90cg4NdQsdPW8UynQj3h4725mHP5scVNQaFFG4YgVMQwpEgVBgCpKiKM13ULLpdzIaDSbwjZJdRW0WPctI9p+56fapK0sLezUi3iVS3LN1ZvmepraIzWasUEjJKyUvJ8gc19UpUiApSlAKUpQClKUApSlAKUpQCsGs1jrQHJvxulmFzpccWQqo74HmcgVTbTZN4WcIrRlgx8jjIH34q//jFb7jpdx5AvH/I/0rmqNsJUdK8zK5mz7Xou1iJp/X8lp/DbVGtdalsycLcRiQA+TL6fQn7V2mCTvYwwHWvzp2en7vtXp7espX7giu/6RKXtE9QOtbMd7gj57q8VHJbXuSBqO1PV9P0pN9/dRwg9Ax8R+Q6mqf257cyadcSabpOGnXiabOe7OOgHrXNZrm5u5mnupHeRuS8jbifrUbclQ4RowOizyEp2Ptj+Tpt9+JllE+LOxmmX992CZ+Q61jT/AMTrC4uO5vrOW0RuBLvDqPnjoK5e3n8a1LieCJSJhJx07tgD+YNUQvslI9bI6NhVVN6f+dn6UhaOVFljIZWGVYeYPNew+VUPsRc6lb6RaWq2qv3cYx391tbB5AOI+ozVqFxrH+rrX/On/l1vT2j46SSk0iTrGajfaNZ/1daf50/8uo7tBPqx0mQezrbyGe3RDBdMS26ZAwJCAqNpPIzwT6V04WSsZ5rnsmua1pSNb5RH9omGLyV5BEVEeyMSbcvvDM4OM4GACRipXQ9Wv7/tK0VzMqqkE/eWioR3DLMqpuPmSoJB4yCSOCKAtuazXNLDtFrf6KsnjkN9JDCJH2RMGMns85MMg6k7kQ+R5+VSEvajUUT9TNbzRBpO4uVhO2+YFAI0weD4m5Gc7cjgNgC9edZqndntY1G/1a7edzJsslY2qIU7mXvHBjJPBbAUZ49cYIqNl7W6uLa3aGWylaSPe8jRPGiS7QfZyectkkYHi4xjPFAdCzWaq/ZK6vri81Fb2SZlR8IJOg/WSjj6BfsKtFAKUpQClKUApSlAKxzWaUBV/wAQtKk1Ts7L3CFp7du+RQMlsA5H2/kK4JLceN2B8Oa/UTDIrmPa38Mra+vnvNPuGtO8O6WJU3KSTyV9M+nTrWe6nvez1un9Q+Hg65eDnHZCNrztRbleVgzI30GB+ZFd5sO+GjzG35m7tu7BPBbHhH3xVN7MdkY9FJWAO8jnxyyDkjyA9BXRLO37m3VPh96thDtjox5WR61vej88m5LSMZmYyFju3+9uzzn45zWPbooXD7UcL+y3IJrrHa3sDpmsTteIktvcOcu8DAbz6kEEE/aq5a/hzZQPmZJ7ojymfw/4Vxn61keI297PoI/xBBVpKPJQxPeavcNHZQPPI37MS4Vfn5AVauznY1o7iO81NxNcKQUiT3EPqf3j+VX/AE3s4sSLHHEkUa/sIu0D7VP2mlwwAeEbqvrojDk8jL6pdf8AL4RqaHp5gUOy4NTYoq7eB0rNXnmCsYrNKAximKzSgMYpis1igGKYpmgINAMVmsZ44zQkUBmlYzSgM0pSgFKUoBSlKAV8su4YPSvqlAeYiRTkKK+8VmlAYxmvnu1zkivulAYAx0pis0oBSlKAUpSgFKUoBUdrmprpGnSXjpvVMZGQB9SegqRNa99aW99bPbXcSywyDDo3Q0Iy3rgqsvai5u9J3JGtncXLmCKRvEsDYyXYee1fF5cjHnms2/ai6m0TTZ0hgW/lv00+7STOIpdxWTgHn3cj4MKsSaZapeR3aIVkijaNADhVDEE4HTJ2jnrWhddlNNutQa+drpJXnS4YRXDKjSoMK5UHGcAD6ChyvevmZqXHaK60+6vLG9gt5bpII5bVoWKpM0jmNUO73TuHXJGMnjFfNz2uSLQtP1iKFZIZZMXShuYUVWMh+JQqePQGpGPs1pyagNQcTz3G3BM8zOrHBAJU8ZAZgPQMfWvqLs5p8V694izDfI0pg709zvZdrNs6ZIzn5n1oTPFNeMvaSPTII0eAwuzzhv21CHaB6YcEn4getK+4OzGm2wsltFngWxBWERzMOCwZg3PiBIGc0oD/2Q=="/>
          <p:cNvSpPr>
            <a:spLocks noChangeAspect="1" noChangeArrowheads="1"/>
          </p:cNvSpPr>
          <p:nvPr/>
        </p:nvSpPr>
        <p:spPr bwMode="auto">
          <a:xfrm>
            <a:off x="155575" y="-623888"/>
            <a:ext cx="1628775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8" name="AutoShape 6" descr="data:image/jpg;base64,/9j/4AAQSkZJRgABAQAAAQABAAD/2wBDAAkGBwgHBgkIBwgKCgkLDRYPDQwMDRsUFRAWIB0iIiAdHx8kKDQsJCYxJx8fLT0tMTU3Ojo6Iys/RD84QzQ5Ojf/2wBDAQoKCg0MDRoPDxo3JR8lNzc3Nzc3Nzc3Nzc3Nzc3Nzc3Nzc3Nzc3Nzc3Nzc3Nzc3Nzc3Nzc3Nzc3Nzc3Nzc3Nzf/wAARCACsANgDASIAAhEBAxEB/8QAHAABAAIDAQEBAAAAAAAAAAAAAAUGAQQHAwII/8QARBAAAgEDAwEFBgIHBAgHAAAAAQIDAAQRBRIhMQYTIkFRFDJhcYGRB6EVI0JScrHBM4KSlENVYtHS0+HwU1STlaKy8f/EABoBAQADAQEBAAAAAAAAAAAAAAACAwQBBQb/xAAtEQACAgIBAwIFAgcAAAAAAAAAAQIDBBEhBRIxE0EUIlFhsTKBBhUjUnGRof/aAAwDAQACEQMRAD8A7jSlKAUpSgFKUoBSlKAUpSgFKUoDGaxvHqK1tTe5jsZ2sYhNdCNu5QtgM+PCCT5Z61U9H0bW7Z7awupZY7KGSWQyQXJ/WblUgMfCx/Wd4SMAYYDkUBdsimR6iqBp2n9pYU0yEyXkMVtaxRlWPeEyICJN57wZDYABKtgHjBrdtU1a2v8AR9Pa8uZWnt0mvjLJvaJkOTzjGHLFcD90Y86AudK+VIxXzJLHGheR1RB1ZjgD60B98VjNVvU+2ui2JKJO13KOO7thu+56VXrvtlrl423TNOjtI/8AxJvG324A/OoOyKNVeFfZ4Wl9zorEYJJAA86jb7XtIsM+16jaxkfsmQZ+3WuczQ6jfndrOq3EoJ5iV9q/YYFfCWel2o8Fuv1qt3fQ219L/ul/ot8nb/RN+239qn/2khIX7nFSOndp7C9YKpMZPQOMVzubUIIge7RQvoBULc6zsl3IMEdCKgrpGv8AlVTjpb2d4RlYAqQQemK+q5J2e7bzWzLHKd8foT0rp2l38OoQLNCwIPUVfGakeRk4dlD58G9SmaVMyClKUApSlAKUpQClKUApSlAKUpQGMenFYxx5ULVFajrltaytbQBru9AyLaDlh/Eeij4n8642l5Oxi5cIkz1BPHpUJrParRtH3i8vEMyjPcxje/2HT64quax+ltTymqaymmQNx7HYNukPwL9T9MCoWx0Ls5bBjFY384U+KSaTYCftVE70uEehThKXzT3+x7ap+JN/dkpotmttGek0+Gb6AcD65quz3E+oP3mqancXHOSWY7R8AKtBTShgR6XYREcbbiRmY/avp7XSpFBGjW0i/tFQVGfUHNUTtb8s9alU0/pr/GyIsLjTLVPC6tj417T6yrpiE4A6Yr3l0LRrpSVtZ7U/vW83eL/hIBNQ112anO79F3S3GOqEFG+x/pUFNM0Rtqb200/uJNQYktI5+9aE+pjkBvuaidRS7s5Giuo3jZeqOCDUc02eeamlstcl5JS4vi5PP2NaTz5PJrSeb0rxaQk9akkVOxskVuQjZFXv8Pu0zQails7nupOOTXMwSfOt7T52guonRiCG61KL0yq6HqQaZ+okYMqkdCKVF9mbtrzSLeVjltozStaez5ace2TRL0pShwUpVc7TajfWF3bQWkiqb9Gt4CyZCTll2t8cKXbHohoCxZpmqAvanVxePIvcSQ2tpMLiGTwbpYTD3jAgE5zIQB0r1Ha6/ju5kWFJ0Z44oFLAFWaa5UljwCMQgAeuOpNAXulVDVO015b2ujXkK2sQuraaeaG4nXb4Iw+A65B8+Rxjnyrwtu110ssqywK6pMuUc7ZQryiNUVQPEy+Y65460BdqVRLnttd+yssMFmJpLfv45O/JjRTHK4DHHvjujx0wc+VWGLW4YLTT/bGmae6txKBFbySbuBn3FOOtATRr5z8ajf05a4/sr/8A9vuP+CobW9chu2FjA15FGRuunFpcK6R88DwZG7BGfIA1xvSJRi5PSM6xrftAljtZmitIyY5rlPfkbP8AZxep9W8vLnpX5b9LS0kIh/R9kGwBuxvc+uPE7ffFLjVbIQo+xo1QMtrCLeYBVHGQe76+ZI88Dy5ouq63DG0qrd2kt4u5EEveBYfQY7vpzk+ZPWsjUrZfY9ar0qYbZYr3X4rdVa3SK3hOA1xP4Xcn15448uvyqsar2wtl3RxTS3hPh6kIB8x5cDAA+Zqvz2d3qs6SXeo2bbhsVo1k2r8gI8VP3PYSL2aSZLgxEKBtZGQA46YcA4Pyq+FUEuERnkWN6itEJL2pnMTiLT7Zdx95skfUef3FZt+1kyALLZW7K3vhCUyfgcHA6cVB3ZCzNG/g7sbSvxFeCZ9aR58ohkWWVviWzomjdrUkkht7e7ubViuQkrAopHVQx4x6HirXo2tmVR7SEkRyQJoTuXPmMZ4+JBriiQCTlhhPj5/Stu0vLjSpibeQCOXhlcZVx8R5fMVCUYS4LoW29ilNcfU7Zf2tpq8YgvAbiIjEcsQ/WRfEevy5+XkeX9ptFutD1DuZT3sMg3QTKOJF+B9fhVv0LXowrXVizXGnyNtmhkXleMnHxUnHyxjyFWPVdPttesmtZRm2uB3ttc5z3UhHB+R6HHWqUnB6ZoUmnteDih+v1oK2b+xm068ms7lAk0LFXA9a8UGeKmaF9TK5qR0uykuruKNFZmZuFUV86bYS3U8cMMTSSyNtVVGSTXbOwvYiLRkS81ALJfnovURfD4n41ZCGynIyY0x58li7NWL6fpEEEvDhckenwpUrgeVKvXB87JuUm2ZpSlDgqL1TUrezureF7ea4nfLqsEXeMiggF8dceLyyTzgGpSo7UtHtNSkjkuVk3xgqGjlZCVOMqSpGVOBkHjigK5c9stNMLyWVqtwctkMAoZTHK24HngmEjnB6EjpmU0670rXWu4UslYxfqpu+t12sNxyvPluBODjyOOQT6L2W0vumhMMhiLFlQzuVTwuMKM+EYkfgevwFbNholnYXk13bxt38wCMzyM21c52gE8DJzgUBty2lvOqpNBG6oQyhkBCkYwRnp0FYNnAZY5WgjMkZJRzGNyk9SD5E1s0oDUOn2jRtGbSDY7946mJcM/7xGOT8aXVjBdwdzcRhkByoHG0joVI6EeoxW3Q0BCyXMulBhqLGS0AJF3jlB6SAdP4hx6484GTcLMTuFEl8/tE24jhW9wfIKAf7tWHtH49PMH/mJY4j8VZhu/8AjuqmdoV9mS5ltWVVkkEK25J2jnHgPRclmGDx/CeTnvfsbcSPOyn9o9TaG0nvQhk7jaqpu42Z8Kn0Bzn1OTXP7KI3+p5uRw7mWTGMdcnA/KpztjJdSXyW8ckxhSPe0IXGGBOdw656cHpVes5/Zp+8zjIwal26r0jVKyLyY9y+VMltVugJO6iGIxkDpwPIVtT63cXdrBFM5bZEq9PeI9fpioG4ukLliwJPT/rWGuZbcxGK8WToSqjBHwzXcb5OWXZmVCU9m/fWE11HFHGqd7Jliz8FVGKi5rOW0fbMhGeBj3fvX1HfXJuhcO/6wKF58xUu2qQ30IiuFBIGDu4rls5qe9cEKqsfJi9vU/8AhDRziJBuGdteFxM05DBGCg9SMfnXvcoqysF93qKkfYtRmsE7yNxaquckV1RjvuM/fbJOleEe3ZfUJLN2VuYCQXUfzx6j866r2dukeFrByRt3SW4ODuVucY+p4PPPwrkdqGV1kaMpHtARW43D1q+9nrqR/wBE3LzFpYZe5nYkk4Y4GSfgV+3xrPY+7aN9Neodr9j0/EjSRJZW+sbQJd3s84HmRnBHzFUrTrR7iSNY0Z2ZgFVerHoAK692ntRd6DqtgVyRam4ix1DJ/wDlRv4Pdn0ud2t3KeGM7LYY/ax4m/oPrUqeVpkHf6Vcm/YtHYPsdFoNql1dor6jIviPXugf2R/U1csc0HSs1rPEsm7Jd0hSlKEBSlKAUpSgFKUoBSlKAUpSgIrXF3CzPHhuVPP8LD+tU3tRl9HnkVNoN1G2R6bv++Ku2uBVsGlYcQukufQKwJ/LNU/thGbazvd48K7Xxng4YEH+YrLctTTPSwXt9vucn1vUydYlgkwqRKsKTRjLxEDJzn3lyT4T08iOc1y9tLiGcNKVk78kxyoPBJ67f6g8g9RU9c6RuuZpjIR3zs4yM5BORmvGylGn3oin/WwOQXQkgMfJvgw8mHP04qULoyekaMnCyIR7prSZpTdm7yK2FxPhRnpj/f1+laFzplzZmMzRjZKNySKOGFXrTbz2q6juZO7ubZn2u0sQMsYA91h8gcMOvng8VHa9KbpJ3JIi7wd2h4CkngD0OOtaZR1HZV8KnHZWRa54bNensmRnAJFSCRNgFhXvFZzTbu4jd9q7m2jOBWR2vwiUMXXk0LKxC3sXtAfk9GPlXQNS1W2uNKhsNJuYzcoNxG3G71GfP/pVGlu8RhZlAdT4JAOtfEb79rxhg58l6fSu1Wb/AFHowqpra097PtO8aZ0lBHXcp42kc/0qz6BOotZYpI2BLrMHJypGQuPgdwz8fpUasc84SBVkkc43M3U1Z7CxjMVnalGJluF8Tgcru6j5KrVCdilLaNUlGL2XQEmdbdxh7hJIuegyrA/TpU52HsvYOyWk24PItkdsebMNx/M1CNMhv2w24rFJNjHuqAT1+P8ASrdpUfc6baxfuQov2AFSxl5PnM18o26UpWowClKUApSsGgM0qL1PV10+4itxbXFxNLG8oWAJwqYzncwH7QrXtO0+k3KRuLxY1kdUi74hDJuVGBAPPIkQfM4oCcpUJD2n0ee2jmjvYz3iu0abvG20sDgf3Wx64OKT9qNIt7Z55r2NQkaSPHuG9VbbjK/3lz6ZFATdK07LUbO+eVbK6inMLbJRG4bYckYP2I+h9K28/CgM0rGfhTPwoDxvIRc200D+7IhU/IjFcv8AxBupm0jSmkchMNHMxwP1igDn7NXUppVjRndgqjqScYqralZw3BvLTwvHOTcRKwyGPmv+L/7VRkLcTdgW+lap68HG5rq2t7ZjI7GUAbFXp9f91VyW4ee4ZwSM9KvV/pum/pSTZb+yWsalJiq4LHqFC9c4618S9lNFlsfadMvJiVOG34yp9GU8io1Y0ox7j2szMsyNR8IrOn31xZLtgWMA9Sy9ftX3I007o107FQfCANoHyFbdjZmKW4SbajQoWGeQSBnj4mvOxhmvpSq4O49CQB86onbLbiy7Hw04KTZiQBskdK9o9VuLOx9ltUVNzEu/ma1d5juHt2OSpx1zWZw2wbT485UHofhUIylHwOxd2t6NZYhKCr4c5z0rf0fTiZWcqDs6JnH1wa8O9nVMNZOJP3s/0zWxpkF1LexTyA28IIXjktnyqL7pbLvTx62pJ7LLplpdJPFNHEI0LEd4V3AYBJOPPgefFTGg23ezd80h7mGNkRpMAgsQM8eeM1oWc0i2/cRXLTl5RsiTIB44XOB1PJPwFWaCwMNtDbwjvZgcM/QM+OSPl0+Hzrq+WPBVk2rT3xv8G7AveNcSRjBlZbZVx+0xG4fRcD55q6LwMDoKrugWUYKCMAwWhYAge/KfeP05HzJ9KsXSt1EWo7Z8xkz7pn1SlKuM4pSlAKwazSgInU9Ds9Tv7e6voEnEEUkaxSxq6+Mrk4P8P2NRmo9kEvrl5Bf3EMbz9+YlUbQw7sjH/pjrngnp1q00oCoDsTD7S0rXcjB2LOGjBydzFSOcZG7rj9kdOco+xMMRlWO8kAKkoWjBZHJBLZ+a9BjqRnpi30oCB0zs6LP29JLuWSG7BUxJ+rVAdxJXb0J3YyMdM4zmte00uzjufYdQSYz4LRTe0SgTqOp97hh5j6jjpZTyCK1r2zjvITHLuGCGVlOGRh0YHyIoDT/QGmn/AEc3+Zl/4q0ryy0i0uoLeSC6Z5s7ds0xAx6ndxUjp924lNne4FzGuQwGBKv7y/1HkfgRW3NGsnUE5HIodWvcgdV0zRrbT3nupHt4hyZGupOPuxz9qqc3avRbS2jtrMXzvbnMUpUc+oOWyQRwf+gxofiZqEs+tSWak9xZxgqg6biMk/PBqjW6yXE4QMNxPmcAVityJJ9qPp8DpcJUxnbJ886RPa9rlpqN1uhtUj2oF75wRITx1wcEDpznP2rQsp2nux3OUCoVkz0wegP15rVvo4xaI4Ud6rENzwV6g/0q6aPo/tFujadGI2QB2t3wGwR19D/L49a1VZidfjwdyqljSUfYqc9rPdXE11bMpQLgB2wW2+h9TUY80kchjEEok8laMj5da6Zd6PHKQsneQylTllHjZvQq3vdf9xqFvrG7sxve7t5ozwrd73T/AOBs/kaxScZy2y6i+SioRZTbaxkZzLcE4PiOPLHlVxtbbSrC0KyW0tzqkiM6Qkn9WFBPJ8icfmK8rORLmUrHYRzSqPEwUKQPXg/0rxmsdYYq85LQxg7UaQAgDGARnnkA+fT6VpxfSTfezLlxsS4/cirCWO6nLTI5iwWzHtz06E1YyEiVbe3PeS8tHEsfIyOvPT+I+XTFa1lpntEq97LIGXlkjiOSc528DJ+mOnWrdZaPHbQJGytaBz/YgeNvjtGSx/iNV5ThKxupHK7lCH9Q0dG09beECId9dSLgBRtCj0HGccdcfGrNpumXBQwRynvCNr3CjCwr+6n+18fqfIHbstF3Qd2FktoWOZCWzNL82zkD6/apy1gjtolhhQJGowqiuVUae5Hm5Wa58IxZWsNnbR29ugSKMYVRWxWBWa2Hm+fIpSlAKUpQClKUApSlAKUrGaAE4FfJPHGagO2vaA9n9I76MK1zM/dxKx4z5n44Fcvt+2GvW1ybn9Iyyc5ZJQGQjPTHl9KpsvjCWmelh9Lvy63ZDWkdlvbNbqJQWMcindFKvvRt6j88jzBIqHHaVYb1LC7h2XG7YXRgVY4J3Dzx/I8eVbHZnX4Nd06K5j8Dk4kjznaw6j/v1r2bQrM3TzrDGru25mCgFj6mrYtNbMSjGuTjYns5z+JVjLa6qusRITa3KBXfGQrgYw3pkfyIqjq0a5YAY8lI6V+i5rOGa2e3kRXjZdpRhkEVSNR/DvSHdjFZhAT7scjKPsDWS3G7pbR7eF1v0a1XZHevDOUokup3cdnaBi7nqB7o/e+QFdp7O2ETxQxvGCIFCxt0ZMDHBHI49K09K7JQ2GUtLZIQwG4qOW+Z6mrVa2a2lsQgAfb1NXU0qC0YM/PnmWbfCK92psdSttGu5LVo78qNyJNAGlj55KkdSBk9M1xqS9hDurNM8xPKjJJPnnzrt2jtrMcrx6i4cE8EHJByePkK373SVuH7zODjk+dRsxoyey7G6lPDTikn9ziXZ+y1GTV7W7azu4baN8s4Qqzj90cg4NdQsdPW8UynQj3h4725mHP5scVNQaFFG4YgVMQwpEgVBgCpKiKM13ULLpdzIaDSbwjZJdRW0WPctI9p+56fapK0sLezUi3iVS3LN1ZvmepraIzWasUEjJKyUvJ8gc19UpUiApSlAKUpQClKUApSlAKUpQCsGs1jrQHJvxulmFzpccWQqo74HmcgVTbTZN4WcIrRlgx8jjIH34q//jFb7jpdx5AvH/I/0rmqNsJUdK8zK5mz7Xou1iJp/X8lp/DbVGtdalsycLcRiQA+TL6fQn7V2mCTvYwwHWvzp2en7vtXp7espX7giu/6RKXtE9QOtbMd7gj57q8VHJbXuSBqO1PV9P0pN9/dRwg9Ax8R+Q6mqf257cyadcSabpOGnXiabOe7OOgHrXNZrm5u5mnupHeRuS8jbifrUbclQ4RowOizyEp2Ptj+Tpt9+JllE+LOxmmX992CZ+Q61jT/AMTrC4uO5vrOW0RuBLvDqPnjoK5e3n8a1LieCJSJhJx07tgD+YNUQvslI9bI6NhVVN6f+dn6UhaOVFljIZWGVYeYPNew+VUPsRc6lb6RaWq2qv3cYx391tbB5AOI+ozVqFxrH+rrX/On/l1vT2j46SSk0iTrGajfaNZ/1daf50/8uo7tBPqx0mQezrbyGe3RDBdMS26ZAwJCAqNpPIzwT6V04WSsZ5rnsmua1pSNb5RH9omGLyV5BEVEeyMSbcvvDM4OM4GACRipXQ9Wv7/tK0VzMqqkE/eWioR3DLMqpuPmSoJB4yCSOCKAtuazXNLDtFrf6KsnjkN9JDCJH2RMGMns85MMg6k7kQ+R5+VSEvajUUT9TNbzRBpO4uVhO2+YFAI0weD4m5Gc7cjgNgC9edZqndntY1G/1a7edzJsslY2qIU7mXvHBjJPBbAUZ49cYIqNl7W6uLa3aGWylaSPe8jRPGiS7QfZyectkkYHi4xjPFAdCzWaq/ZK6vri81Fb2SZlR8IJOg/WSjj6BfsKtFAKUpQClKUApSlAKxzWaUBV/wAQtKk1Ts7L3CFp7du+RQMlsA5H2/kK4JLceN2B8Oa/UTDIrmPa38Mra+vnvNPuGtO8O6WJU3KSTyV9M+nTrWe6nvez1un9Q+Hg65eDnHZCNrztRbleVgzI30GB+ZFd5sO+GjzG35m7tu7BPBbHhH3xVN7MdkY9FJWAO8jnxyyDkjyA9BXRLO37m3VPh96thDtjox5WR61vej88m5LSMZmYyFju3+9uzzn45zWPbooXD7UcL+y3IJrrHa3sDpmsTteIktvcOcu8DAbz6kEEE/aq5a/hzZQPmZJ7ojymfw/4Vxn61keI297PoI/xBBVpKPJQxPeavcNHZQPPI37MS4Vfn5AVauznY1o7iO81NxNcKQUiT3EPqf3j+VX/AE3s4sSLHHEkUa/sIu0D7VP2mlwwAeEbqvrojDk8jL6pdf8AL4RqaHp5gUOy4NTYoq7eB0rNXnmCsYrNKAximKzSgMYpis1igGKYpmgINAMVmsZ44zQkUBmlYzSgM0pSgFKUoBSlKAV8su4YPSvqlAeYiRTkKK+8VmlAYxmvnu1zkivulAYAx0pis0oBSlKAUpSgFKUoBUdrmprpGnSXjpvVMZGQB9SegqRNa99aW99bPbXcSywyDDo3Q0Iy3rgqsvai5u9J3JGtncXLmCKRvEsDYyXYee1fF5cjHnms2/ai6m0TTZ0hgW/lv00+7STOIpdxWTgHn3cj4MKsSaZapeR3aIVkijaNADhVDEE4HTJ2jnrWhddlNNutQa+drpJXnS4YRXDKjSoMK5UHGcAD6ChyvevmZqXHaK60+6vLG9gt5bpII5bVoWKpM0jmNUO73TuHXJGMnjFfNz2uSLQtP1iKFZIZZMXShuYUVWMh+JQqePQGpGPs1pyagNQcTz3G3BM8zOrHBAJU8ZAZgPQMfWvqLs5p8V694izDfI0pg709zvZdrNs6ZIzn5n1oTPFNeMvaSPTII0eAwuzzhv21CHaB6YcEn4getK+4OzGm2wsltFngWxBWERzMOCwZg3PiBIGc0oD/2Q=="/>
          <p:cNvSpPr>
            <a:spLocks noChangeAspect="1" noChangeArrowheads="1"/>
          </p:cNvSpPr>
          <p:nvPr/>
        </p:nvSpPr>
        <p:spPr bwMode="auto">
          <a:xfrm>
            <a:off x="155575" y="-623888"/>
            <a:ext cx="1628775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3800" name="Picture 8" descr="http://www.pennmedicine.org/health_info/images/191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408055"/>
            <a:ext cx="3047999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Acids, Bases, and pH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48640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pH Scale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pH – concentration (how much ) of H+ (hydrogen 	ions) 	present in a solution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Acids – any substance which releases H+ in water.</a:t>
            </a:r>
          </a:p>
          <a:p>
            <a:pPr marL="400050" lvl="1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pH is 0 – 6.9 on the pH scale.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Bases – any substance which release OH</a:t>
            </a:r>
            <a:r>
              <a:rPr lang="en-US" b="1" baseline="30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(hydroxide ions) in water.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pH is 7.1 – 13.0 on pH scale.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Neutral – any substance with a pH of 7.0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Buffers – substances which are used to keep a steady </a:t>
            </a:r>
            <a:r>
              <a:rPr lang="en-US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pH.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762000"/>
            <a:ext cx="2860675" cy="4826000"/>
          </a:xfrm>
          <a:prstGeom prst="rect">
            <a:avLst/>
          </a:prstGeom>
          <a:noFill/>
        </p:spPr>
      </p:pic>
      <p:sp>
        <p:nvSpPr>
          <p:cNvPr id="40966" name="AutoShape 6"/>
          <p:cNvSpPr>
            <a:spLocks/>
          </p:cNvSpPr>
          <p:nvPr/>
        </p:nvSpPr>
        <p:spPr bwMode="auto">
          <a:xfrm>
            <a:off x="5715000" y="1143000"/>
            <a:ext cx="109537" cy="1943100"/>
          </a:xfrm>
          <a:prstGeom prst="leftBrace">
            <a:avLst>
              <a:gd name="adj1" fmla="val 147827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7" name="AutoShape 7"/>
          <p:cNvSpPr>
            <a:spLocks/>
          </p:cNvSpPr>
          <p:nvPr/>
        </p:nvSpPr>
        <p:spPr bwMode="auto">
          <a:xfrm>
            <a:off x="5715000" y="3276600"/>
            <a:ext cx="112712" cy="2057400"/>
          </a:xfrm>
          <a:prstGeom prst="leftBrace">
            <a:avLst>
              <a:gd name="adj1" fmla="val 469572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76400" y="14478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Increasing </a:t>
            </a:r>
            <a:r>
              <a:rPr lang="en-US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basicity</a:t>
            </a: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Bases have pH of 7.1 - 14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2600" y="2971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Neutral pH = 7.0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6400" y="38862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Increasing Acidity </a:t>
            </a:r>
          </a:p>
          <a:p>
            <a:pPr lvl="0" fontAlgn="base">
              <a:spcBef>
                <a:spcPct val="0"/>
              </a:spcBef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Acids have a pH of 0-6.9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733800" y="2057400"/>
            <a:ext cx="1905000" cy="1588"/>
          </a:xfrm>
          <a:prstGeom prst="straightConnector1">
            <a:avLst/>
          </a:prstGeom>
          <a:ln w="28575" cmpd="sng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581400" y="3200400"/>
            <a:ext cx="2743200" cy="1588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733800" y="4267200"/>
            <a:ext cx="1905000" cy="158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14400" y="2286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pH SCALE</a:t>
            </a:r>
            <a:endParaRPr lang="en-US" sz="36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5657671"/>
            <a:ext cx="8458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FIG. 2-10- PAGE 43 – The concentration of H</a:t>
            </a:r>
            <a:r>
              <a:rPr lang="en-US" sz="2200" b="1" baseline="30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ions determines whether solutions are acidic or basic.  The most acidic on this pH scale is stomach acid &amp; the most basic on this scale is oven cleaner</a:t>
            </a:r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7010400" y="9144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Oven cleaner</a:t>
            </a: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7010400" y="1219200"/>
            <a:ext cx="727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Bleach</a:t>
            </a: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7010400" y="1600200"/>
            <a:ext cx="1593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Ammonia solution</a:t>
            </a: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7010400" y="2057400"/>
            <a:ext cx="59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Soap</a:t>
            </a:r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7010400" y="2514600"/>
            <a:ext cx="9826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Sea water</a:t>
            </a:r>
          </a:p>
        </p:txBody>
      </p:sp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7010400" y="28956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Human blood</a:t>
            </a:r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7010400" y="3048000"/>
            <a:ext cx="1041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Pure water</a:t>
            </a: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7010400" y="3200400"/>
            <a:ext cx="500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Milk</a:t>
            </a: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7010400" y="3352800"/>
            <a:ext cx="7556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dirty="0"/>
              <a:t>Normal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rainfall</a:t>
            </a:r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7010400" y="3810000"/>
            <a:ext cx="874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Acid rain</a:t>
            </a:r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7010400" y="4038600"/>
            <a:ext cx="7842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dirty="0"/>
              <a:t>Tomato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juice</a:t>
            </a: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7010400" y="4495800"/>
            <a:ext cx="1139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Lemon juice</a:t>
            </a:r>
          </a:p>
        </p:txBody>
      </p:sp>
      <p:sp>
        <p:nvSpPr>
          <p:cNvPr id="40" name="Text Box 15"/>
          <p:cNvSpPr txBox="1">
            <a:spLocks noChangeArrowheads="1"/>
          </p:cNvSpPr>
          <p:nvPr/>
        </p:nvSpPr>
        <p:spPr bwMode="auto">
          <a:xfrm>
            <a:off x="7010400" y="4800600"/>
            <a:ext cx="12588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Stomach acid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ADHESION &amp; COHESION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ADHESION – The attraction between DIFFERENT substances.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ex. – water and glass – this forms the 	meniscus</a:t>
            </a:r>
          </a:p>
          <a:p>
            <a:pPr marL="0" indent="0">
              <a:buNone/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COHESION – The attraction between the same substances.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ex. – water molecules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90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Chemistry of Carbon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3340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Macromolecules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1.  “giant molecules”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2.  Made by putting many molecules 	together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3.  Monomer – small molecules like 	glucose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	a.  Put together to make long chains of  			molecules (polymer) 	like 					carbohydrates.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4.  Carbohydrate is a polymer of glucose.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NATURE OF MATTER</a:t>
            </a:r>
            <a:b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ATOMS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3505199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Basic </a:t>
            </a:r>
            <a:r>
              <a:rPr lang="en-US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building blocks of matter.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 startAt="2"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Cannot </a:t>
            </a:r>
            <a:r>
              <a:rPr lang="en-US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be broken down into simpler substances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  <a:defRPr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b="1" dirty="0" smtClean="0">
                <a:solidFill>
                  <a:srgbClr val="FFC000"/>
                </a:solidFill>
                <a:latin typeface="Georgia" pitchFamily="18" charset="0"/>
              </a:rPr>
              <a:t>.  3 p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articles make up atoms:</a:t>
            </a:r>
          </a:p>
          <a:p>
            <a:pPr>
              <a:buNone/>
              <a:defRPr/>
            </a:pPr>
            <a:r>
              <a:rPr lang="en-US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a.  Protons– positively charged</a:t>
            </a:r>
          </a:p>
          <a:p>
            <a:pPr>
              <a:buNone/>
              <a:defRPr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b.  Electrons- negatively charged</a:t>
            </a:r>
          </a:p>
          <a:p>
            <a:pPr>
              <a:buNone/>
              <a:defRPr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c.  Neutrons– neutrally charged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t3.gstatic.com/images?q=tbn:WwmPTFhBUnffcM:http://www.csmate.colostate.edu/cltw/cohortpages/viney_off/atom.jp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4419600"/>
            <a:ext cx="3619500" cy="2255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www.biology.iupui.edu/biocourses/n100h/images/glucos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505200"/>
            <a:ext cx="2085975" cy="2400301"/>
          </a:xfrm>
          <a:prstGeom prst="rect">
            <a:avLst/>
          </a:prstGeom>
          <a:noFill/>
        </p:spPr>
      </p:pic>
      <p:pic>
        <p:nvPicPr>
          <p:cNvPr id="50180" name="Picture 4" descr="http://www.columbia.edu/cu/biology/courses/c2005/purves6/figure03-14a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2590800"/>
            <a:ext cx="6019800" cy="36385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" y="27432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Glucose is a monomer</a:t>
            </a:r>
            <a:endParaRPr lang="en-US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19400" y="1905000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Starch is a polymer of glucose</a:t>
            </a:r>
            <a:endParaRPr lang="en-US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381000"/>
            <a:ext cx="609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</a:rPr>
              <a:t>MONOMER &amp; POLYMER</a:t>
            </a:r>
            <a:endParaRPr lang="en-US" sz="44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ORGANIC CHEMISTRY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Organic Molecules – Carbon containing molecules.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 types of Organic compounds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1.  Carbohydrates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2.  Lipids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3.  Nucleic Acids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4.  Proteins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Carbohydrates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Made up of carbon, hydrogen &amp; oxygen atoms.  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Main source of energy for many living organisms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Example:  starch</a:t>
            </a:r>
          </a:p>
          <a:p>
            <a:endParaRPr lang="en-US" dirty="0"/>
          </a:p>
        </p:txBody>
      </p:sp>
      <p:pic>
        <p:nvPicPr>
          <p:cNvPr id="43012" name="Picture 4" descr="http://bioweb.wku.edu/courses/biol115/wyatt/biochem/Carbos/Carb_pol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124200"/>
            <a:ext cx="3543300" cy="3543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381000"/>
            <a:ext cx="6883400" cy="4403725"/>
          </a:xfrm>
          <a:prstGeom prst="rect">
            <a:avLst/>
          </a:prstGeom>
          <a:noFill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124200" y="457200"/>
            <a:ext cx="834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Starch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029200"/>
            <a:ext cx="7772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Figure 2-13:  Page 45 – Starches &amp; sugars are examples of carbohydrates that are used by living things as a source of energy.  Starch is a polymer of the monomer glucose.</a:t>
            </a:r>
            <a:endParaRPr lang="en-US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Lipids (fats)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4525963"/>
          </a:xfrm>
        </p:spPr>
        <p:txBody>
          <a:bodyPr/>
          <a:lstStyle/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Made up of carbon &amp; hydrogen atoms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Stored by cells for future energy needs.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Important for cushioning organs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Important part of the cell membrane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 descr="http://health.foogle.biz/cholesterol/cholesterol_foods_fat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4211216"/>
            <a:ext cx="3505200" cy="2646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hobart.k12.in.us/jkousen/Biology/dhsli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09600"/>
            <a:ext cx="8248300" cy="3200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66800" y="4648200"/>
            <a:ext cx="6781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Fig. 1-14 – Page 46 - Lipids are used to store energy.  Lipid </a:t>
            </a:r>
            <a:r>
              <a:rPr lang="en-US" sz="28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moleucles</a:t>
            </a:r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are made up of fatty acids &amp; glycerol.</a:t>
            </a:r>
            <a:endParaRPr lang="en-US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Nucleic Acids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91862"/>
            <a:ext cx="8991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Contain hydrogen, oxygen, nitrogen, carbon &amp; phosphorus.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DNA – deoxyribonucleic acid – contains the genetic information.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RNA – ribonucleic acid – contains the “code” to make proteins &amp; enzymes.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Parts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sugar (ribose in RNA &amp; deoxyribose in DNA)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nitrogen base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phosphate backbone</a:t>
            </a:r>
          </a:p>
          <a:p>
            <a:endParaRPr lang="en-US" dirty="0"/>
          </a:p>
        </p:txBody>
      </p:sp>
      <p:pic>
        <p:nvPicPr>
          <p:cNvPr id="5" name="Picture 4" descr="DAN &amp; R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4572000"/>
            <a:ext cx="2008308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Proteins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7630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Made up of amino acids “polymers of amino acids”</a:t>
            </a:r>
          </a:p>
          <a:p>
            <a:pPr marL="400050" lvl="1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20 amino acids.</a:t>
            </a:r>
          </a:p>
          <a:p>
            <a:pPr marL="400050" lvl="1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also called </a:t>
            </a:r>
            <a:r>
              <a:rPr lang="en-US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polypepetides</a:t>
            </a: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Contain carbon, hydrogen, nitrogen &amp; 			oxygen.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4 Functions of proteins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1.  Control the rate of reactions – done by enzymes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2.  Form bones &amp; muscle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3.  Form the immune system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4.  Transports substances into and out of cells.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 descr="http://t1.gstatic.com/images?q=tbn:VtQ9PTodbZM9ZM:http://2.bp.blogspot.com/_H3VvAQred7I/SSRk2fhaW7I/AAAAAAAAAIo/DjM8eZCn8Tw/s400/Protein+Structure.jpg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5105400"/>
            <a:ext cx="1752600" cy="1752600"/>
          </a:xfrm>
          <a:prstGeom prst="rect">
            <a:avLst/>
          </a:prstGeom>
          <a:noFill/>
        </p:spPr>
      </p:pic>
      <p:pic>
        <p:nvPicPr>
          <p:cNvPr id="60420" name="Picture 4" descr="http://lectures.molgen.mpg.de/ProteinStructure/Levels/quaternary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7820" y="5181600"/>
            <a:ext cx="1936180" cy="1676400"/>
          </a:xfrm>
          <a:prstGeom prst="rect">
            <a:avLst/>
          </a:prstGeom>
          <a:noFill/>
        </p:spPr>
      </p:pic>
      <p:pic>
        <p:nvPicPr>
          <p:cNvPr id="60422" name="Picture 6" descr="http://t0.gstatic.com/images?q=tbn:ANd9GcRJz2q8Jpr7Rk0TQ9p-F3D7f8tJq93JoAfTPqgR7A8nzXFtILM&amp;t=1&amp;h=167&amp;w=223&amp;usg=__9Cisot-bNXKNZs-uiKRWHSQsXaY=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5191343"/>
            <a:ext cx="2226452" cy="16666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AMINO ACIDS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14" y="914400"/>
            <a:ext cx="9011286" cy="2819400"/>
          </a:xfrm>
          <a:prstGeom prst="rect">
            <a:avLst/>
          </a:prstGeom>
          <a:noFill/>
        </p:spPr>
      </p:pic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0" y="2667000"/>
            <a:ext cx="1335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Amino group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1600200" y="2667000"/>
            <a:ext cx="1438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Carboxyl group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0" y="38100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Alanine</a:t>
            </a:r>
            <a:endParaRPr lang="en-US" sz="2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9000" y="381000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Serine</a:t>
            </a:r>
            <a:endParaRPr lang="en-US" sz="2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373380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General Structure</a:t>
            </a:r>
            <a:endParaRPr lang="en-US" sz="2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4267200"/>
            <a:ext cx="8763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Fig. 2-16 – Page 47 – Amino acids are the monomers of proteins.  All amino acids have an amino group at one end and a carboxyl group at </a:t>
            </a:r>
            <a:r>
              <a:rPr lang="en-US" sz="28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eother</a:t>
            </a:r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end.  What makes one amino acid different from the other is the “R-group” section of the molecule.</a:t>
            </a:r>
            <a:endParaRPr lang="en-US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Chemical Reactions and Enzymes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229600" cy="5638799"/>
          </a:xfrm>
        </p:spPr>
        <p:txBody>
          <a:bodyPr>
            <a:noAutofit/>
          </a:bodyPr>
          <a:lstStyle/>
          <a:p>
            <a:pPr marL="457200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5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Chemical Reactions</a:t>
            </a:r>
          </a:p>
          <a:p>
            <a:pPr marL="857250" lvl="1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5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Change one set of chemicals into another.</a:t>
            </a:r>
          </a:p>
          <a:p>
            <a:pPr marL="857250" lvl="1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5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Involves the breaking of bonds and the formation of 	new bonds.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None/>
            </a:pPr>
            <a:endParaRPr lang="en-US" sz="25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5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Energy in Reactions</a:t>
            </a:r>
          </a:p>
          <a:p>
            <a:pPr marL="857250" lvl="1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5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Activation Energy - Energy needed to start a reaction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sz="25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5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Enzymes</a:t>
            </a:r>
          </a:p>
          <a:p>
            <a:pPr marL="857250" lvl="1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5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Proteins</a:t>
            </a:r>
          </a:p>
          <a:p>
            <a:pPr marL="857250" lvl="1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5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Catalysts for reactions – Speed up reactions in cells.</a:t>
            </a:r>
            <a:endParaRPr lang="en-US" sz="25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ELEMENTS AND ISOTOPES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1"/>
            <a:ext cx="8763000" cy="4267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1.	Isotopes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a.  Elements which differ in the number of neutrons in the nucleus.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2.	Radioactive Isotopes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a.  Unstable &amp; the nucleus breaks down at a steady rate and releases “radioactivity”.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 startAt="3"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Chemical Compounds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a.  Formed by the combining of two or more elements.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ENERGY IN REACTIONS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19200"/>
            <a:ext cx="8693150" cy="2989263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438400" y="2286000"/>
            <a:ext cx="8690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Products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057400" y="2743200"/>
            <a:ext cx="1544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Activation energy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38200" y="3352800"/>
            <a:ext cx="9428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Reactants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7620000" y="2362200"/>
            <a:ext cx="102624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Activation </a:t>
            </a:r>
          </a:p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energy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391400" y="3505200"/>
            <a:ext cx="8690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Products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715000" y="3048000"/>
            <a:ext cx="9428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Reactants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4724400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Fig. 2-19 – Page 50 – Chemical reactions that release energy often occur spontaneously.  Chemical Reactions that absorb energy will occur only with a source of energy.</a:t>
            </a:r>
            <a:endParaRPr lang="en-US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Reaction of Sodium &amp; </a:t>
            </a:r>
            <a:r>
              <a:rPr lang="en-US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Cholorine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Reaction of Sodium  Chlorin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667000" y="2209800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Enzyme Action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25780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Enzyme-Substrate Complex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a. When an enzyme binds to the substance 	(substrate) it needs to break down.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Regulation of Enzyme Activity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a  Temperature, amount of substrate 	available 	and amount of enzyme all affect 	the rate of the reaction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Enzyme Action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914400"/>
            <a:ext cx="5222875" cy="3983038"/>
          </a:xfrm>
          <a:prstGeom prst="rect">
            <a:avLst/>
          </a:prstGeom>
          <a:noFill/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209800" y="1143000"/>
            <a:ext cx="17636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Reaction pathway</a:t>
            </a: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without enzyme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572000" y="1219200"/>
            <a:ext cx="17414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Activation energy</a:t>
            </a: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without enzyme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791200" y="2819400"/>
            <a:ext cx="13779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Activation</a:t>
            </a: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energy</a:t>
            </a: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with enzyme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105525" y="4645025"/>
            <a:ext cx="9680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Products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2286000" y="2819400"/>
            <a:ext cx="10518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Reactants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352800" y="3200400"/>
            <a:ext cx="17636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Reaction pathway</a:t>
            </a: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with enzyme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" y="4953000"/>
            <a:ext cx="8763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Fig. 2-20 – Page 51 – Enzymes speed up chemical reactions </a:t>
            </a:r>
            <a:r>
              <a:rPr lang="en-US" sz="26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tha</a:t>
            </a:r>
            <a:r>
              <a:rPr lang="en-US" sz="2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ttake</a:t>
            </a:r>
            <a:r>
              <a:rPr lang="en-US" sz="2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place in cells.  Notice how the addition of an enzyme lowers the activation energy in this reactions.  This action “speeds” up the reaction.</a:t>
            </a:r>
            <a:endParaRPr lang="en-US" sz="26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ELEMENTS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048000" y="1600200"/>
            <a:ext cx="3290887" cy="3238500"/>
          </a:xfrm>
          <a:prstGeom prst="rect">
            <a:avLst/>
          </a:pr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0"/>
                <a:cs typeface="Arial" pitchFamily="34" charset="0"/>
              </a:rPr>
              <a:t>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0"/>
                <a:cs typeface="Arial" pitchFamily="34" charset="0"/>
              </a:rPr>
              <a:t>C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0"/>
                <a:cs typeface="Arial" pitchFamily="34" charset="0"/>
              </a:rPr>
              <a:t>12.011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48768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Element - Carbon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4953000" y="2514600"/>
            <a:ext cx="152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4800600" y="3429000"/>
            <a:ext cx="1676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81200" y="4495800"/>
            <a:ext cx="2362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53200" y="19812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Atomic number - # of protons in the nucleus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29400" y="3276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Element symbol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000" y="4267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Atomic mass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5257800" cy="9144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ISOTOPES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049404"/>
            <a:ext cx="9075490" cy="3662296"/>
          </a:xfrm>
          <a:prstGeom prst="rect">
            <a:avLst/>
          </a:prstGeom>
          <a:noFill/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52400" y="1066800"/>
            <a:ext cx="26670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NON-RADIOACTIVE CARBON-12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200400" y="1066800"/>
            <a:ext cx="26670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NON-RADIOACTIVE CARBON -13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172200" y="1143000"/>
            <a:ext cx="2541588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RADIOACTIVE CARBON -14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28600" y="3962400"/>
            <a:ext cx="26670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 electrons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 protons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 NEUTRONS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3200400" y="3962400"/>
            <a:ext cx="26670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 electrons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 protons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7 NEUTRONS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6248400" y="3962400"/>
            <a:ext cx="274320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 electrons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 protons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8 NEUTRONS</a:t>
            </a: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4694991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Fig. 2.2 – Isotopes of Carbon – pg. 37 – Because they have the same number of electrons, these isotopes of carbon have the same chemical properties.  The difference among the isotopes is the number of neutrons in their nuclei.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868362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Chemical Bonds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305800" cy="4571999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Created when electrons of elements interact.  Electrons involved in bonding are located on the outside of an atom – called the “valence electrons.”</a:t>
            </a:r>
          </a:p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 kinds of bonds:</a:t>
            </a:r>
          </a:p>
          <a:p>
            <a:pPr lvl="1"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Ionic</a:t>
            </a:r>
          </a:p>
          <a:p>
            <a:pPr lvl="1"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Covalent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t0.gstatic.com/images?q=tbn:sVrMEPOdiwkE3M:http://ibchem.com/IB/ibfiles/bonding/bon_img/cov2.gif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352800"/>
            <a:ext cx="3912038" cy="31609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Ionic Bonds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1"/>
            <a:ext cx="8686800" cy="33528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Chemical compound created when one element donates 	electrons and one element accepts electrons.</a:t>
            </a:r>
          </a:p>
          <a:p>
            <a:pPr lvl="1"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Example:  NaCl – Sodium (Na) (donor) Chloride (Cl) (acceptor) – salt</a:t>
            </a:r>
          </a:p>
          <a:p>
            <a:endParaRPr lang="en-US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3250" name="Picture 2" descr="http://www.tutornext.com/system/files/u66/ionic_bondin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3733800"/>
            <a:ext cx="5846405" cy="2562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IONIC BOND - EXAMPLE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057400"/>
            <a:ext cx="8797575" cy="1828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" y="4876800"/>
            <a:ext cx="929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   	  	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600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Sodium (Na)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1600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Chlorine (Cl)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1600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Sodium Ion (Na</a:t>
            </a:r>
            <a:r>
              <a:rPr lang="en-US" b="1" baseline="30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81800" y="1676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Chlorine ion (Cl</a:t>
            </a:r>
            <a:r>
              <a:rPr lang="en-US" b="1" baseline="30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/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905000" y="3429000"/>
            <a:ext cx="7620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Tranfer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of  e</a:t>
            </a:r>
            <a:r>
              <a:rPr kumimoji="0" lang="en-US" sz="11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52400" y="3667036"/>
            <a:ext cx="887198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Protons   +11	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Protons   +17	       Protons   +11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	Protons   +17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Electrons -11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en-US" sz="1800" b="1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Electrons -17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     </a:t>
            </a:r>
            <a:r>
              <a:rPr kumimoji="0" lang="en-US" sz="1800" b="1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Electrons -10	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en-US" sz="1800" b="1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Electrons -18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Charge        0                     Charge       0          	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Charge     +1                   Charge    -1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4765119"/>
            <a:ext cx="91440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Fig. 2.3 – pg. 38 – The chemical bonds in which electrons are transferred from one atom to another is called an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IONIC BOND.  The compound sodium chloride forms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when sodium loses its valence electron to chlorine.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IONIC BOND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onic Bond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438400" y="1981200"/>
            <a:ext cx="44704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1247</TotalTime>
  <Words>981</Words>
  <Application>Microsoft Office PowerPoint</Application>
  <PresentationFormat>On-screen Show (4:3)</PresentationFormat>
  <Paragraphs>272</Paragraphs>
  <Slides>33</Slides>
  <Notes>32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CHEMISTRY</vt:lpstr>
      <vt:lpstr>THE NATURE OF MATTER ATOMS</vt:lpstr>
      <vt:lpstr>ELEMENTS AND ISOTOPES</vt:lpstr>
      <vt:lpstr>ELEMENTS</vt:lpstr>
      <vt:lpstr>ISOTOPES</vt:lpstr>
      <vt:lpstr>Chemical Bonds</vt:lpstr>
      <vt:lpstr>Ionic Bonds</vt:lpstr>
      <vt:lpstr>IONIC BOND - EXAMPLE</vt:lpstr>
      <vt:lpstr>THE IONIC BOND</vt:lpstr>
      <vt:lpstr> Covalent Bonds</vt:lpstr>
      <vt:lpstr>THE COVALENT BOND</vt:lpstr>
      <vt:lpstr>The Water Molecule</vt:lpstr>
      <vt:lpstr>Solutions</vt:lpstr>
      <vt:lpstr>PowerPoint Presentation</vt:lpstr>
      <vt:lpstr>Suspensions</vt:lpstr>
      <vt:lpstr>Acids, Bases, and pH</vt:lpstr>
      <vt:lpstr>PowerPoint Presentation</vt:lpstr>
      <vt:lpstr>ADHESION &amp; COHESION</vt:lpstr>
      <vt:lpstr>The Chemistry of Carbon</vt:lpstr>
      <vt:lpstr>PowerPoint Presentation</vt:lpstr>
      <vt:lpstr>ORGANIC CHEMISTRY</vt:lpstr>
      <vt:lpstr>Carbohydrates</vt:lpstr>
      <vt:lpstr>PowerPoint Presentation</vt:lpstr>
      <vt:lpstr>Lipids (fats)</vt:lpstr>
      <vt:lpstr>PowerPoint Presentation</vt:lpstr>
      <vt:lpstr>Nucleic Acids</vt:lpstr>
      <vt:lpstr>Proteins</vt:lpstr>
      <vt:lpstr>AMINO ACIDS</vt:lpstr>
      <vt:lpstr>Chemical Reactions and Enzymes</vt:lpstr>
      <vt:lpstr>ENERGY IN REACTIONS</vt:lpstr>
      <vt:lpstr>Reaction of Sodium &amp; Cholorine</vt:lpstr>
      <vt:lpstr>Enzyme Action</vt:lpstr>
      <vt:lpstr>Enzyme Action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</dc:title>
  <dc:creator>Sally</dc:creator>
  <cp:lastModifiedBy>Sally Collins</cp:lastModifiedBy>
  <cp:revision>65</cp:revision>
  <dcterms:created xsi:type="dcterms:W3CDTF">2010-10-05T13:30:56Z</dcterms:created>
  <dcterms:modified xsi:type="dcterms:W3CDTF">2011-11-17T19:03:11Z</dcterms:modified>
</cp:coreProperties>
</file>